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45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70" r:id="rId10"/>
    <p:sldId id="264" r:id="rId11"/>
    <p:sldId id="265" r:id="rId12"/>
    <p:sldId id="269" r:id="rId13"/>
    <p:sldId id="267" r:id="rId14"/>
  </p:sldIdLst>
  <p:sldSz cx="14630400" cy="8229600"/>
  <p:notesSz cx="8229600" cy="14630400"/>
  <p:embeddedFontLst>
    <p:embeddedFont>
      <p:font typeface="Noto Sans TC" panose="020B0604020202020204" charset="-128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Sora Medium" panose="020B0604020202020204" charset="0"/>
      <p:regular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5017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79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15" y="731521"/>
            <a:ext cx="10411466" cy="3840480"/>
          </a:xfrm>
        </p:spPr>
        <p:txBody>
          <a:bodyPr anchor="b">
            <a:normAutofit/>
          </a:bodyPr>
          <a:lstStyle>
            <a:lvl1pPr algn="ctr">
              <a:defRPr sz="576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215" y="4663440"/>
            <a:ext cx="10411466" cy="2286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43696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6" y="5679438"/>
            <a:ext cx="118872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5534" y="1118535"/>
            <a:ext cx="9871133" cy="379797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6" y="6359524"/>
            <a:ext cx="11887200" cy="592454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02832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749039"/>
          </a:xfrm>
        </p:spPr>
        <p:txBody>
          <a:bodyPr anchor="ctr">
            <a:normAutofit/>
          </a:bodyPr>
          <a:lstStyle>
            <a:lvl1pPr algn="l">
              <a:defRPr sz="384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22813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4572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8781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3970297"/>
            <a:ext cx="11887200" cy="1762560"/>
          </a:xfrm>
        </p:spPr>
        <p:txBody>
          <a:bodyPr anchor="b">
            <a:normAutofit/>
          </a:bodyPr>
          <a:lstStyle>
            <a:lvl1pPr algn="l">
              <a:defRPr sz="384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2857"/>
            <a:ext cx="11887201" cy="103248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9994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663440"/>
            <a:ext cx="11887200" cy="10668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8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0240"/>
            <a:ext cx="11887200" cy="121920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99308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29183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206240"/>
            <a:ext cx="11887200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36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67204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57551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4278" y="731520"/>
            <a:ext cx="2652617" cy="62179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69694" y="731520"/>
            <a:ext cx="9052560" cy="621792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194550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530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249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889112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47981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3427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4353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26487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35581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31194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1734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216" y="3970297"/>
            <a:ext cx="10424160" cy="1762560"/>
          </a:xfrm>
        </p:spPr>
        <p:txBody>
          <a:bodyPr anchor="b"/>
          <a:lstStyle>
            <a:lvl1pPr algn="r">
              <a:defRPr sz="48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1214" y="5732857"/>
            <a:ext cx="10424161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51203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9694" y="3200400"/>
            <a:ext cx="5852160" cy="3749041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4734" y="3200400"/>
            <a:ext cx="5852160" cy="3749040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26648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5137" y="3190240"/>
            <a:ext cx="5506717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9694" y="3891915"/>
            <a:ext cx="5852160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31760" y="3200400"/>
            <a:ext cx="5525136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4735" y="3891915"/>
            <a:ext cx="5852161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57069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17411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55320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4258945" cy="1645920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575" y="731521"/>
            <a:ext cx="7132321" cy="621792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4258945" cy="2194560"/>
          </a:xfrm>
        </p:spPr>
        <p:txBody>
          <a:bodyPr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6812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6400801" cy="1645920"/>
          </a:xfrm>
        </p:spPr>
        <p:txBody>
          <a:bodyPr anchor="b">
            <a:normAutofit/>
          </a:bodyPr>
          <a:lstStyle>
            <a:lvl1pPr algn="l">
              <a:defRPr sz="336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20480" y="-21946"/>
            <a:ext cx="3931919" cy="8284464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6400801" cy="2194560"/>
          </a:xfrm>
        </p:spPr>
        <p:txBody>
          <a:bodyPr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79054" y="7059931"/>
            <a:ext cx="1097280" cy="438150"/>
          </a:xfrm>
        </p:spPr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69694" y="7059931"/>
            <a:ext cx="612648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891135" y="7059931"/>
            <a:ext cx="387080" cy="438150"/>
          </a:xfrm>
        </p:spPr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3664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5" y="3200400"/>
            <a:ext cx="11887198" cy="3749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05134" y="7059931"/>
            <a:ext cx="19202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9694" y="7059931"/>
            <a:ext cx="90525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5" y="7059931"/>
            <a:ext cx="6614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4394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  <p:sldLayoutId id="2147483857" r:id="rId12"/>
    <p:sldLayoutId id="2147483858" r:id="rId13"/>
    <p:sldLayoutId id="2147483859" r:id="rId14"/>
    <p:sldLayoutId id="2147483860" r:id="rId15"/>
    <p:sldLayoutId id="2147483861" r:id="rId16"/>
    <p:sldLayoutId id="2147483862" r:id="rId17"/>
    <p:sldLayoutId id="2147483863" r:id="rId18"/>
    <p:sldLayoutId id="2147483864" r:id="rId19"/>
    <p:sldLayoutId id="2147483865" r:id="rId20"/>
    <p:sldLayoutId id="2147483866" r:id="rId21"/>
    <p:sldLayoutId id="2147483867" r:id="rId22"/>
    <p:sldLayoutId id="2147483868" r:id="rId23"/>
    <p:sldLayoutId id="2147483869" r:id="rId24"/>
    <p:sldLayoutId id="2147483870" r:id="rId25"/>
    <p:sldLayoutId id="2147483871" r:id="rId26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384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16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92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830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Освещение офиса при помощи датчиков освещения и сенсоров</a:t>
            </a:r>
            <a:endParaRPr lang="en-US" sz="44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114800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В современном мире эффективность работы в офисе во многом зависит от качества освещения. В этой презентации мы рассмотрим преимущества использования датчиков освещения и сенсоров для оптимизации освещения в офисах, а также поделимся рекомендациями по их внедрению.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80678" y="6334006"/>
            <a:ext cx="16192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1" y="6184463"/>
            <a:ext cx="259076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046617" y="469067"/>
            <a:ext cx="7898606" cy="111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35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Экономия энергии и снижение эксплуатационных затрат</a:t>
            </a:r>
            <a:endParaRPr lang="en-US" sz="35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2696" y="2007989"/>
            <a:ext cx="14556343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20%</a:t>
            </a:r>
            <a:endParaRPr lang="en-US" sz="4600" dirty="0"/>
          </a:p>
        </p:txBody>
      </p:sp>
      <p:sp>
        <p:nvSpPr>
          <p:cNvPr id="5" name="Text 2"/>
          <p:cNvSpPr/>
          <p:nvPr/>
        </p:nvSpPr>
        <p:spPr>
          <a:xfrm>
            <a:off x="6650077" y="2826582"/>
            <a:ext cx="222420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Экономия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951564" y="3278764"/>
            <a:ext cx="789860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Датчики освещения позволяют сократить потребление энергии на 20%.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812877" y="3908046"/>
            <a:ext cx="789860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$1000</a:t>
            </a:r>
            <a:endParaRPr lang="en-US" sz="4600" dirty="0"/>
          </a:p>
        </p:txBody>
      </p:sp>
      <p:sp>
        <p:nvSpPr>
          <p:cNvPr id="8" name="Text 5"/>
          <p:cNvSpPr/>
          <p:nvPr/>
        </p:nvSpPr>
        <p:spPr>
          <a:xfrm>
            <a:off x="6650077" y="4640699"/>
            <a:ext cx="222420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Снижение затрат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3951564" y="5210620"/>
            <a:ext cx="789860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Окупаемость инвестиций в датчики освещения наступает уже через 1-2 года</a:t>
            </a: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3951564" y="6006069"/>
            <a:ext cx="789860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</a:t>
            </a:r>
            <a:endParaRPr lang="en-US" sz="4600" dirty="0"/>
          </a:p>
        </p:txBody>
      </p:sp>
      <p:sp>
        <p:nvSpPr>
          <p:cNvPr id="11" name="Text 8"/>
          <p:cNvSpPr/>
          <p:nvPr/>
        </p:nvSpPr>
        <p:spPr>
          <a:xfrm>
            <a:off x="6476105" y="6742033"/>
            <a:ext cx="2849523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Увеличение срока службы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812877" y="7404735"/>
            <a:ext cx="789860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Датчики снижают нагрузку на светильники, увеличивая их срок службы в 5 раз.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5444" y="546378"/>
            <a:ext cx="13239512" cy="1241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Выводы и рекомендации по внедрению датчиков освещения</a:t>
            </a:r>
            <a:endParaRPr lang="en-US" sz="39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984" y="1869480"/>
            <a:ext cx="4302085" cy="430208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731760" y="2178685"/>
            <a:ext cx="4803656" cy="3992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Использование датчиков освещения в офисе - это инвестиция, которая окупается в долгосрочной перспективе, позволяя сократить расходы на электроэнергию, повысить комфорт и безопасность. При выборе датчиков, обратите внимание на их функциональность, надежность и совместимость с существующей системой управления зданием.</a:t>
            </a:r>
            <a:endParaRPr 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10DDC-9EF6-4808-A209-69C2F8D281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259838"/>
            <a:ext cx="10972800" cy="1732916"/>
          </a:xfrm>
        </p:spPr>
        <p:txBody>
          <a:bodyPr/>
          <a:lstStyle/>
          <a:p>
            <a:r>
              <a:rPr lang="ru-RU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Состав команды: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C484D2-56C1-4F9B-9F97-62ED467C0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240" y="4733292"/>
            <a:ext cx="7193280" cy="1986914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ru-RU" sz="32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Акопджанян</a:t>
            </a:r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М.М   </a:t>
            </a:r>
            <a:r>
              <a:rPr lang="ru-RU" sz="23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(Эксперт по визуализации коммуникаций </a:t>
            </a:r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l"/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Леденева В.В          </a:t>
            </a:r>
            <a:r>
              <a:rPr lang="ru-RU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(Дизайнер)</a:t>
            </a:r>
          </a:p>
          <a:p>
            <a:pPr algn="l"/>
            <a:r>
              <a:rPr lang="ru-RU" sz="32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Беседин</a:t>
            </a:r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К.В            </a:t>
            </a:r>
            <a:r>
              <a:rPr lang="ru-RU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(Спикер, дизайнер)</a:t>
            </a:r>
          </a:p>
          <a:p>
            <a:pPr algn="l"/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Попов А.Э               </a:t>
            </a:r>
            <a:r>
              <a:rPr lang="ru-RU" sz="23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(Лидер</a:t>
            </a:r>
            <a:r>
              <a:rPr lang="ru-RU" sz="230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разработчик)</a:t>
            </a:r>
            <a:endParaRPr lang="ru-RU" sz="23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5413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70D48B-3A5D-4BF6-BF01-722ECDCE9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920" y="782359"/>
            <a:ext cx="10972800" cy="1235076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254FC8E-497F-4830-B0BA-9AC6B49ED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5280" y="4322446"/>
            <a:ext cx="4142402" cy="1986914"/>
          </a:xfrm>
        </p:spPr>
        <p:txBody>
          <a:bodyPr>
            <a:normAutofit/>
          </a:bodyPr>
          <a:lstStyle/>
          <a:p>
            <a:pPr algn="l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2" descr="preencoded.png">
            <a:extLst>
              <a:ext uri="{FF2B5EF4-FFF2-40B4-BE49-F238E27FC236}">
                <a16:creationId xmlns:a16="http://schemas.microsoft.com/office/drawing/2014/main" id="{FF5322FD-EFC0-4853-BAFF-66A0DE4D5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0" y="2634280"/>
            <a:ext cx="5161279" cy="481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518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827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Введение: важность эффективного освещения в офисе</a:t>
            </a:r>
            <a:endParaRPr lang="en-US" sz="44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4559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Повышение производительности</a:t>
            </a:r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742617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Правильное освещение помогает повысить концентрацию и продуктивность сотрудников.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200406" y="3452813"/>
            <a:ext cx="284559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Создание комфортной атмосферы</a:t>
            </a:r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200406" y="4742617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Сбалансированное освещение способствует улучшению настроения и снижению стресса.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07022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Забота о здоровье</a:t>
            </a:r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07022" y="4742618"/>
            <a:ext cx="2845594" cy="16785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Оптимальное освещение снижает нагрузку на глаза и предотвращает головные боли.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1013638" y="3452813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Повышение безопасности</a:t>
            </a:r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1013638" y="4742617"/>
            <a:ext cx="2845594" cy="1231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Хорошо освещенные рабочие места снижают риск несчастных случаев.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31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4023" y="3285649"/>
            <a:ext cx="10316408" cy="673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Недостатки традиционного освещения</a:t>
            </a:r>
            <a:endParaRPr lang="en-US" sz="4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4023" y="4524375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27973" y="4605099"/>
            <a:ext cx="136803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34160" y="4484012"/>
            <a:ext cx="411043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Повышенный расход энергии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54110" y="4990148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Традиционные системы освещения работают постоянно, даже когда это не нужно.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22952" y="4524375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7564636" y="4605099"/>
            <a:ext cx="201335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8123039" y="4524375"/>
            <a:ext cx="368939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Неравномерное освещение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123039" y="4990148"/>
            <a:ext cx="5753457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Традиционные светильники часто создают неравномерное освещение, что может привести к напряжению глаз.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54023" y="6482239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896183" y="6562963"/>
            <a:ext cx="200382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54110" y="6482239"/>
            <a:ext cx="356794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Невозможность адаптации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54110" y="6948011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Традиционные системы не могут автоматически адаптироваться к изменениям в освещенности.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422952" y="6482239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7559873" y="6562963"/>
            <a:ext cx="210741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8123039" y="6482239"/>
            <a:ext cx="305633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Сложность управления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123039" y="6948011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Традиционные системы требуют ручного управления, что может быть неудобно.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22833" y="855345"/>
            <a:ext cx="11785878" cy="576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Преимущества </a:t>
            </a: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использования</a:t>
            </a: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датчиков освещения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3373199" y="2427595"/>
            <a:ext cx="97631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312812" y="2149635"/>
            <a:ext cx="2306955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Экономия энергии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968631" y="2622600"/>
            <a:ext cx="8502491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Автоматическое управление освещением позволяет сократить потребление электроэнергии.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3350160" y="3684846"/>
            <a:ext cx="143708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5022235" y="3549789"/>
            <a:ext cx="4585930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Увеличение срока службы </a:t>
            </a: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светильников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3980438" y="4021490"/>
            <a:ext cx="7270671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Датчики защищают светильники от перегорания из-за постоянного включения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3360380" y="5122546"/>
            <a:ext cx="142994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1800" dirty="0"/>
          </a:p>
        </p:txBody>
      </p:sp>
      <p:sp>
        <p:nvSpPr>
          <p:cNvPr id="15" name="Text 10"/>
          <p:cNvSpPr/>
          <p:nvPr/>
        </p:nvSpPr>
        <p:spPr>
          <a:xfrm>
            <a:off x="6199941" y="4817150"/>
            <a:ext cx="2532698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Повышение </a:t>
            </a: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комфорта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3980438" y="5289471"/>
            <a:ext cx="7158990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Автоматическая регулировка яркости освещения создает комфортную атмосферу</a:t>
            </a:r>
            <a:r>
              <a:rPr lang="en-US" sz="14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3346826" y="6709886"/>
            <a:ext cx="15037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1800" dirty="0"/>
          </a:p>
        </p:txBody>
      </p:sp>
      <p:sp>
        <p:nvSpPr>
          <p:cNvPr id="20" name="Text 14"/>
          <p:cNvSpPr/>
          <p:nvPr/>
        </p:nvSpPr>
        <p:spPr>
          <a:xfrm>
            <a:off x="6129277" y="6152555"/>
            <a:ext cx="2972991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Повышение</a:t>
            </a: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безопасности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5"/>
          <p:cNvSpPr/>
          <p:nvPr/>
        </p:nvSpPr>
        <p:spPr>
          <a:xfrm>
            <a:off x="4148375" y="6705044"/>
            <a:ext cx="6333649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Датчики движения могут автоматически включать свет в темных зонах, предотвращая несчастные случаи.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6279" y="757238"/>
            <a:ext cx="7731443" cy="1261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Основные принципы работы датчиков освещения</a:t>
            </a:r>
            <a:endParaRPr lang="en-US" sz="39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79" y="2321243"/>
            <a:ext cx="504468" cy="5044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6279" y="3027521"/>
            <a:ext cx="2888813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Датчики освещенности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06279" y="3463885"/>
            <a:ext cx="3714393" cy="968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Измеряют уровень освещенности в помещении и автоматически включают или выключают свет.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328" y="2321243"/>
            <a:ext cx="504468" cy="5044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3328" y="3027521"/>
            <a:ext cx="2522696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Датчики движения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723328" y="3463885"/>
            <a:ext cx="3714393" cy="12915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Реагируют на движение в помещении и включают свет только в том случае, если кто-то находится рядом.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279" y="5360908"/>
            <a:ext cx="504468" cy="5044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6279" y="6067187"/>
            <a:ext cx="3593187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Датчики естественного света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06279" y="6503551"/>
            <a:ext cx="3714393" cy="968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Адаптируют яркость искусственного освещения к интенсивности дневного света.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3328" y="5360908"/>
            <a:ext cx="504468" cy="50446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3328" y="6067187"/>
            <a:ext cx="2522696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Таймеры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4723328" y="6503551"/>
            <a:ext cx="3714393" cy="968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Задаются на определенное время включения и выключения освещения</a:t>
            </a:r>
            <a:r>
              <a:rPr lang="en-US" sz="15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74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446" y="3318629"/>
            <a:ext cx="11820525" cy="634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Типы датчиков освещения и их характеристики</a:t>
            </a:r>
            <a:endParaRPr lang="en-US" sz="39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10445" y="4284999"/>
            <a:ext cx="6503313" cy="149411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13328" y="4460200"/>
            <a:ext cx="2906554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Датчики освещенности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13328" y="4898946"/>
            <a:ext cx="609754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Используют фоторезисторы для измерения интенсивности света.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416641" y="4272657"/>
            <a:ext cx="6503313" cy="149411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619524" y="4460200"/>
            <a:ext cx="253746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Датчики движения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619524" y="4898946"/>
            <a:ext cx="609754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Определяют движение с помощью инфракрасных, ультразвуковых или микроволновых технологий.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10446" y="5954316"/>
            <a:ext cx="6503313" cy="149411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913328" y="6157198"/>
            <a:ext cx="3615214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Датчики естественного света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13328" y="6595943"/>
            <a:ext cx="609754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Используют фотоэлементы для измерения интенсивности дневного света.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416641" y="5954316"/>
            <a:ext cx="6503313" cy="149411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619524" y="6157198"/>
            <a:ext cx="345078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Комбинированные датчики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619524" y="6595943"/>
            <a:ext cx="609754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Сочетают в себе функции нескольких типов датчиков для более эффективного управления освещением.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0776" y="691991"/>
            <a:ext cx="7695248" cy="1940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Интеграция датчиков освещения с системами управления зданием</a:t>
            </a:r>
            <a:endParaRPr lang="en-US" sz="40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09742" y="2942630"/>
            <a:ext cx="22860" cy="4594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6731139" y="3396734"/>
            <a:ext cx="724376" cy="22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6288345" y="3175397"/>
            <a:ext cx="465653" cy="46565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6455509" y="3252907"/>
            <a:ext cx="131326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59648" y="3149560"/>
            <a:ext cx="624637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Автоматизация управления освещением для всего здания.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731139" y="4348758"/>
            <a:ext cx="724376" cy="22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10" name="Shape 7"/>
          <p:cNvSpPr/>
          <p:nvPr/>
        </p:nvSpPr>
        <p:spPr>
          <a:xfrm>
            <a:off x="6288345" y="4127421"/>
            <a:ext cx="465653" cy="46565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424434" y="4204930"/>
            <a:ext cx="193477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659648" y="4101584"/>
            <a:ext cx="6246376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Дистанционное управление освещением с помощью смартфонов или планшетов.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731139" y="5632013"/>
            <a:ext cx="724376" cy="22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14" name="Shape 11"/>
          <p:cNvSpPr/>
          <p:nvPr/>
        </p:nvSpPr>
        <p:spPr>
          <a:xfrm>
            <a:off x="6288345" y="5410676"/>
            <a:ext cx="465653" cy="46565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5" name="Text 12"/>
          <p:cNvSpPr/>
          <p:nvPr/>
        </p:nvSpPr>
        <p:spPr>
          <a:xfrm>
            <a:off x="6424910" y="5488186"/>
            <a:ext cx="192524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7659648" y="5384840"/>
            <a:ext cx="6246376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Сбор данных о потреблении энергии для анализа и оптимизации.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6731139" y="6915269"/>
            <a:ext cx="724376" cy="22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18" name="Shape 15"/>
          <p:cNvSpPr/>
          <p:nvPr/>
        </p:nvSpPr>
        <p:spPr>
          <a:xfrm>
            <a:off x="6288345" y="6693932"/>
            <a:ext cx="465653" cy="46565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9" name="Text 16"/>
          <p:cNvSpPr/>
          <p:nvPr/>
        </p:nvSpPr>
        <p:spPr>
          <a:xfrm>
            <a:off x="6419910" y="6771442"/>
            <a:ext cx="202406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0" name="Text 17"/>
          <p:cNvSpPr/>
          <p:nvPr/>
        </p:nvSpPr>
        <p:spPr>
          <a:xfrm>
            <a:off x="7659648" y="6668095"/>
            <a:ext cx="6246376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Интеграция с другими системами здания, например, системой отопления, вентиляции и кондиционирования.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2908" y="500420"/>
            <a:ext cx="7870984" cy="1136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Установка и настройка датчиков освещения</a:t>
            </a:r>
            <a:endParaRPr lang="en-US" sz="3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908" y="1909763"/>
            <a:ext cx="909280" cy="14548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04961" y="2091571"/>
            <a:ext cx="668893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Выбор подходящих датчиков с учетом типа помещения и освещения</a:t>
            </a:r>
            <a:r>
              <a:rPr lang="en-US" sz="14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2908" y="3364587"/>
            <a:ext cx="909280" cy="145482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304961" y="3546396"/>
            <a:ext cx="6688931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Установка датчиков на оптимальное место, где они обеспечивают максимальную эффективность.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2908" y="4819412"/>
            <a:ext cx="909280" cy="145482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304961" y="5001220"/>
            <a:ext cx="6688931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Настройка параметров датчиков, таких как уровень освещенности, время включения и выключения.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2908" y="6274237"/>
            <a:ext cx="909280" cy="1454825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304961" y="6456045"/>
            <a:ext cx="6688931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Тестирование системы для проверки ее работоспособности и корректировка настроек при необходимости.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365897" y="470774"/>
            <a:ext cx="7898606" cy="111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ru-RU" sz="35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Используемые технологии</a:t>
            </a:r>
            <a:endParaRPr lang="en-US" sz="35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94CD5773-D340-4FFC-878F-4E2FCECB6FE2}"/>
              </a:ext>
            </a:extLst>
          </p:cNvPr>
          <p:cNvSpPr/>
          <p:nvPr/>
        </p:nvSpPr>
        <p:spPr>
          <a:xfrm>
            <a:off x="1352632" y="1968124"/>
            <a:ext cx="11967128" cy="3792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Electron.js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SQLite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Web Sockets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Arduino IDE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ESP32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FD1672FC-E360-4D3D-AC52-FE762F0326B0}"/>
              </a:ext>
            </a:extLst>
          </p:cNvPr>
          <p:cNvSpPr/>
          <p:nvPr/>
        </p:nvSpPr>
        <p:spPr>
          <a:xfrm>
            <a:off x="8584524" y="6336924"/>
            <a:ext cx="1819316" cy="41947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2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BB18BCB1-9366-45BD-A81A-16DC84AC8749}"/>
              </a:ext>
            </a:extLst>
          </p:cNvPr>
          <p:cNvSpPr/>
          <p:nvPr/>
        </p:nvSpPr>
        <p:spPr>
          <a:xfrm>
            <a:off x="3454400" y="6336924"/>
            <a:ext cx="1819316" cy="41947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2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50CC46A9-B1F2-4013-9375-26107CF545CD}"/>
              </a:ext>
            </a:extLst>
          </p:cNvPr>
          <p:cNvSpPr/>
          <p:nvPr/>
        </p:nvSpPr>
        <p:spPr>
          <a:xfrm>
            <a:off x="5273716" y="6336924"/>
            <a:ext cx="1819316" cy="41947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2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8DB6ED47-0C01-444A-8A47-987FB49E68A3}"/>
              </a:ext>
            </a:extLst>
          </p:cNvPr>
          <p:cNvSpPr/>
          <p:nvPr/>
        </p:nvSpPr>
        <p:spPr>
          <a:xfrm>
            <a:off x="10718124" y="6336924"/>
            <a:ext cx="1819316" cy="41947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2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7DA118F-683C-4B00-AB48-0D073823C0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75170" y="1968124"/>
            <a:ext cx="8403862" cy="484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4565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TM03457485[[fn=Сетка]]</Template>
  <TotalTime>201</TotalTime>
  <Words>610</Words>
  <Application>Microsoft Office PowerPoint</Application>
  <PresentationFormat>Произвольный</PresentationFormat>
  <Paragraphs>104</Paragraphs>
  <Slides>13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Times New Roman</vt:lpstr>
      <vt:lpstr>Century Gothic</vt:lpstr>
      <vt:lpstr>Sora Medium</vt:lpstr>
      <vt:lpstr>Noto Sans TC</vt:lpstr>
      <vt:lpstr>Calibri</vt:lpstr>
      <vt:lpstr>Сетка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Состав команды:</vt:lpstr>
      <vt:lpstr>Спасибо за внимание!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Алексей Прикол</cp:lastModifiedBy>
  <cp:revision>19</cp:revision>
  <dcterms:created xsi:type="dcterms:W3CDTF">2024-12-07T07:19:09Z</dcterms:created>
  <dcterms:modified xsi:type="dcterms:W3CDTF">2024-12-09T08:06:05Z</dcterms:modified>
</cp:coreProperties>
</file>